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71" r:id="rId15"/>
    <p:sldId id="268" r:id="rId16"/>
    <p:sldId id="269" r:id="rId1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65" d="100"/>
          <a:sy n="165" d="100"/>
        </p:scale>
        <p:origin x="-20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2260824-DE85-475A-9D24-65585EAC29CF}" type="datetimeFigureOut">
              <a:rPr lang="da-DK" smtClean="0"/>
              <a:t>28-09-2013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E1AB753-E7FE-477C-8BE0-6DC473931308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Dansk Biomethanol </a:t>
            </a:r>
            <a:r>
              <a:rPr lang="da-DK" dirty="0" err="1" smtClean="0"/>
              <a:t>aps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Farmers </a:t>
            </a:r>
            <a:r>
              <a:rPr lang="da-DK" sz="3200" dirty="0" err="1" smtClean="0"/>
              <a:t>Gasoline</a:t>
            </a:r>
            <a:endParaRPr lang="da-DK" sz="3200" dirty="0"/>
          </a:p>
        </p:txBody>
      </p:sp>
      <p:sp>
        <p:nvSpPr>
          <p:cNvPr id="4" name="Tekstboks 3"/>
          <p:cNvSpPr txBox="1"/>
          <p:nvPr/>
        </p:nvSpPr>
        <p:spPr>
          <a:xfrm>
            <a:off x="7884368" y="6309320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 err="1" smtClean="0"/>
              <a:t>Lt</a:t>
            </a:r>
            <a:r>
              <a:rPr lang="da-DK" sz="800" dirty="0" smtClean="0"/>
              <a:t> September 2013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7735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4225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27584" y="5877272"/>
            <a:ext cx="7408333" cy="777080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1. generations ethanol er dyrere end benzin.</a:t>
            </a:r>
            <a:br>
              <a:rPr lang="da-DK" dirty="0" smtClean="0"/>
            </a:br>
            <a:r>
              <a:rPr lang="da-DK" dirty="0" smtClean="0"/>
              <a:t>2. generations methanol vil tælle 4-dobbelt – Pris ?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Markedet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73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27584" y="6093296"/>
            <a:ext cx="8136904" cy="608931"/>
          </a:xfrm>
        </p:spPr>
        <p:txBody>
          <a:bodyPr>
            <a:normAutofit/>
          </a:bodyPr>
          <a:lstStyle/>
          <a:p>
            <a:r>
              <a:rPr lang="da-DK" dirty="0" smtClean="0"/>
              <a:t>Benzin </a:t>
            </a:r>
            <a:r>
              <a:rPr lang="da-DK" dirty="0" smtClean="0"/>
              <a:t>stiger i </a:t>
            </a:r>
            <a:r>
              <a:rPr lang="da-DK" dirty="0" smtClean="0"/>
              <a:t>faste priser. Det gør </a:t>
            </a:r>
            <a:r>
              <a:rPr lang="da-DK" dirty="0" err="1" smtClean="0"/>
              <a:t>biofuels</a:t>
            </a:r>
            <a:r>
              <a:rPr lang="da-DK" dirty="0" smtClean="0"/>
              <a:t> også.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Prognose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4814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1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323528" y="5733256"/>
            <a:ext cx="8496944" cy="930416"/>
          </a:xfrm>
        </p:spPr>
        <p:txBody>
          <a:bodyPr>
            <a:normAutofit/>
          </a:bodyPr>
          <a:lstStyle/>
          <a:p>
            <a:r>
              <a:rPr lang="da-DK" dirty="0" smtClean="0"/>
              <a:t>Forbrugerpris for methanol og benzin i blandinger er ens, men lave afgifter giver højere produktpris for methanol.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Forbrugerpris Breakdown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5354"/>
            <a:ext cx="6883673" cy="4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40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107504" y="6021288"/>
            <a:ext cx="8712968" cy="648072"/>
          </a:xfrm>
        </p:spPr>
        <p:txBody>
          <a:bodyPr>
            <a:normAutofit fontScale="92500"/>
          </a:bodyPr>
          <a:lstStyle/>
          <a:p>
            <a:r>
              <a:rPr lang="da-DK" dirty="0" smtClean="0"/>
              <a:t>CEESA angiver det danske marked for methanol til 16,6 </a:t>
            </a:r>
            <a:r>
              <a:rPr lang="da-DK" dirty="0" err="1" smtClean="0"/>
              <a:t>TWh</a:t>
            </a:r>
            <a:r>
              <a:rPr lang="da-DK" dirty="0" smtClean="0"/>
              <a:t> i 2050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76056" y="338328"/>
            <a:ext cx="3610744" cy="1252728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08"/>
            <a:ext cx="9144000" cy="59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5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3563888" y="908720"/>
            <a:ext cx="3708400" cy="576063"/>
          </a:xfrm>
        </p:spPr>
        <p:txBody>
          <a:bodyPr/>
          <a:lstStyle/>
          <a:p>
            <a:r>
              <a:rPr lang="en-US" dirty="0" smtClean="0"/>
              <a:t>By </a:t>
            </a:r>
            <a:r>
              <a:rPr lang="en-US" dirty="0"/>
              <a:t>Robert </a:t>
            </a:r>
            <a:r>
              <a:rPr lang="en-US" dirty="0" err="1" smtClean="0"/>
              <a:t>Zubrin</a:t>
            </a:r>
            <a:endParaRPr lang="en-US" dirty="0" smtClean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83768" y="338328"/>
            <a:ext cx="6203032" cy="1252728"/>
          </a:xfrm>
        </p:spPr>
        <p:txBody>
          <a:bodyPr>
            <a:normAutofit fontScale="90000"/>
          </a:bodyPr>
          <a:lstStyle/>
          <a:p>
            <a:r>
              <a:rPr lang="da-DK" dirty="0"/>
              <a:t>Methanol Wins </a:t>
            </a:r>
            <a:br>
              <a:rPr lang="da-DK" dirty="0"/>
            </a:br>
            <a:endParaRPr lang="da-DK" dirty="0"/>
          </a:p>
        </p:txBody>
      </p:sp>
      <p:pic>
        <p:nvPicPr>
          <p:cNvPr id="2050" name="Picture 2" descr="http://c4.nrostatic.com/sites/default/files/styles/square_author_article/public/uploaded/page_2012_zubrin_square.jpg?itok=on0JJek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6" y="332656"/>
            <a:ext cx="2088232" cy="208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7.nrostatic.com/sites/default/files/nfs/uploaded/u1084/2011/12/20111201_meth_gas_chart2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6" y="2492896"/>
            <a:ext cx="79174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21532"/>
            <a:ext cx="5010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07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6588224" y="2675467"/>
            <a:ext cx="1692176" cy="3450696"/>
          </a:xfrm>
        </p:spPr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4326" y="116632"/>
            <a:ext cx="8712968" cy="1296144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dirty="0"/>
              <a:t>Nobel Laureate and honorary member of the Danish </a:t>
            </a:r>
            <a:r>
              <a:rPr lang="en-US" dirty="0" smtClean="0"/>
              <a:t>Methanol Association.</a:t>
            </a:r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1054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1031186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George </a:t>
            </a:r>
            <a:r>
              <a:rPr lang="da-DK" dirty="0" err="1" smtClean="0">
                <a:solidFill>
                  <a:schemeClr val="bg1"/>
                </a:solidFill>
              </a:rPr>
              <a:t>Olah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3635896" y="63018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Surya </a:t>
            </a:r>
            <a:r>
              <a:rPr lang="da-DK" dirty="0" err="1" smtClean="0"/>
              <a:t>Prakash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15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0"/>
          <a:stretch/>
        </p:blipFill>
        <p:spPr bwMode="auto">
          <a:xfrm>
            <a:off x="-108520" y="89248"/>
            <a:ext cx="9162283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Distribution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0"/>
          <a:stretch/>
        </p:blipFill>
        <p:spPr bwMode="auto">
          <a:xfrm>
            <a:off x="-108520" y="89248"/>
            <a:ext cx="9162283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Distribution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04048" y="2564904"/>
            <a:ext cx="3682752" cy="410445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a-DK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De tekniske anlæg etableres af et EPC-konsortium af </a:t>
            </a:r>
            <a:r>
              <a:rPr lang="da-DK" i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Combigas</a:t>
            </a:r>
            <a:r>
              <a:rPr lang="da-DK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da-DK" i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aps</a:t>
            </a:r>
            <a:r>
              <a:rPr lang="da-DK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, Agro Industries A/S og Rambøll Danmark A/S under en Engineering, </a:t>
            </a:r>
            <a:r>
              <a:rPr lang="da-DK" i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Procurement</a:t>
            </a:r>
            <a:r>
              <a:rPr lang="da-DK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and Construction (EPC) kontrakt.</a:t>
            </a:r>
            <a:endParaRPr lang="da-DK" i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/>
          <a:lstStyle/>
          <a:p>
            <a:r>
              <a:rPr lang="da-DK" dirty="0" smtClean="0"/>
              <a:t>Råvarer</a:t>
            </a:r>
            <a:endParaRPr lang="da-D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87"/>
            <a:ext cx="4731419" cy="68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0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80112" y="2204864"/>
            <a:ext cx="3312368" cy="392129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De tekniske anlæg drives af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Biofuel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Operation A/S stiftet af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Combigas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aps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, Agro Industries A/S og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Foodjob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Danmark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aps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under en mangeårig Management and Operation and Maintenance (O&amp;M) kontrakt.</a:t>
            </a:r>
            <a:endParaRPr lang="da-DK" dirty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/>
          <a:lstStyle/>
          <a:p>
            <a:r>
              <a:rPr lang="da-DK" dirty="0" smtClean="0"/>
              <a:t>Produktion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" y="116632"/>
            <a:ext cx="54959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1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04048" y="2348880"/>
            <a:ext cx="3888432" cy="377728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Herfra distribueres methanol og motorbrændstof af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Biofuel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Trading A/S under en Sales and Marketing Outsourcing Agreement. Nævnte selskaber under stiftelse drives af </a:t>
            </a:r>
            <a:r>
              <a:rPr lang="da-DK" i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Oil­tanking</a:t>
            </a:r>
            <a:r>
              <a:rPr lang="da-DK" i="1" dirty="0">
                <a:latin typeface="BatangChe" panose="02030609000101010101" pitchFamily="49" charset="-127"/>
                <a:ea typeface="BatangChe" panose="02030609000101010101" pitchFamily="49" charset="-127"/>
              </a:rPr>
              <a:t> GmbH og et </a:t>
            </a:r>
            <a:r>
              <a:rPr lang="da-DK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olie­selskab.</a:t>
            </a:r>
            <a:endParaRPr lang="da-DK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r>
              <a:rPr lang="da-DK" dirty="0" smtClean="0"/>
              <a:t>Distribution</a:t>
            </a:r>
            <a:endParaRPr lang="da-D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" y="-4047"/>
            <a:ext cx="5076184" cy="668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04048" y="1600201"/>
            <a:ext cx="3960440" cy="1828798"/>
          </a:xfrm>
        </p:spPr>
        <p:txBody>
          <a:bodyPr/>
          <a:lstStyle/>
          <a:p>
            <a:pPr marL="0" indent="0">
              <a:buNone/>
            </a:pPr>
            <a:r>
              <a:rPr lang="da-DK" b="1" dirty="0" err="1"/>
              <a:t>Oiltanking</a:t>
            </a:r>
            <a:r>
              <a:rPr lang="da-DK" b="1" dirty="0"/>
              <a:t> Copenhagen A/S</a:t>
            </a:r>
          </a:p>
          <a:p>
            <a:pPr marL="0" indent="0">
              <a:buNone/>
            </a:pPr>
            <a:r>
              <a:rPr lang="da-DK" dirty="0">
                <a:latin typeface="BatangChe" panose="02030609000101010101" pitchFamily="49" charset="-127"/>
                <a:ea typeface="BatangChe" panose="02030609000101010101" pitchFamily="49" charset="-127"/>
              </a:rPr>
              <a:t>Prøvestenen</a:t>
            </a:r>
            <a:br>
              <a:rPr lang="da-DK" dirty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da-DK" dirty="0">
                <a:latin typeface="BatangChe" panose="02030609000101010101" pitchFamily="49" charset="-127"/>
                <a:ea typeface="BatangChe" panose="02030609000101010101" pitchFamily="49" charset="-127"/>
              </a:rPr>
              <a:t>S-vej 4 </a:t>
            </a:r>
            <a:br>
              <a:rPr lang="da-DK" dirty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da-DK" dirty="0">
                <a:latin typeface="BatangChe" panose="02030609000101010101" pitchFamily="49" charset="-127"/>
                <a:ea typeface="BatangChe" panose="02030609000101010101" pitchFamily="49" charset="-127"/>
              </a:rPr>
              <a:t>2300 Copenhagen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/>
          <a:lstStyle/>
          <a:p>
            <a:r>
              <a:rPr lang="da-DK" dirty="0" smtClean="0"/>
              <a:t>Prøvestenen</a:t>
            </a:r>
            <a:endParaRPr lang="da-D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" y="0"/>
            <a:ext cx="481988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683568" y="332656"/>
            <a:ext cx="1512168" cy="151216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065510"/>
              </p:ext>
            </p:extLst>
          </p:nvPr>
        </p:nvGraphicFramePr>
        <p:xfrm>
          <a:off x="5076056" y="3284984"/>
          <a:ext cx="3888432" cy="3451230"/>
        </p:xfrm>
        <a:graphic>
          <a:graphicData uri="http://schemas.openxmlformats.org/drawingml/2006/table">
            <a:tbl>
              <a:tblPr/>
              <a:tblGrid>
                <a:gridCol w="1106535"/>
                <a:gridCol w="2781897"/>
              </a:tblGrid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16,500 </a:t>
                      </a:r>
                      <a:r>
                        <a:rPr lang="da-DK" sz="1400" dirty="0" err="1">
                          <a:effectLst/>
                        </a:rPr>
                        <a:t>cbm</a:t>
                      </a:r>
                      <a:endParaRPr lang="da-DK" sz="14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T207/T208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14,000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T301/T302/T303/T304/T305/T306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10,800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T108/T109/T110/T205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10,000 </a:t>
                      </a:r>
                      <a:r>
                        <a:rPr lang="da-DK" sz="1400" dirty="0" err="1">
                          <a:effectLst/>
                        </a:rPr>
                        <a:t>cbm</a:t>
                      </a:r>
                      <a:endParaRPr lang="da-DK" sz="14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T51/T52/T53/T57/T58/T401/T402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  9,600 </a:t>
                      </a:r>
                      <a:r>
                        <a:rPr lang="da-DK" sz="1400" dirty="0" err="1">
                          <a:effectLst/>
                        </a:rPr>
                        <a:t>cbm</a:t>
                      </a:r>
                      <a:endParaRPr lang="da-DK" sz="14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T1/T2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  7,500 </a:t>
                      </a:r>
                      <a:r>
                        <a:rPr lang="da-DK" sz="1400" dirty="0" err="1">
                          <a:effectLst/>
                        </a:rPr>
                        <a:t>cbm</a:t>
                      </a:r>
                      <a:endParaRPr lang="da-DK" sz="14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T403/T404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7,000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T54/T56/T201/T202/T203/T204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6,000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T55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5,000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T105/T106/T209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4,800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T3/T4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4,100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T410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4,000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T405/T406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3,200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1,600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T5/T7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82">
                <a:tc>
                  <a:txBody>
                    <a:bodyPr/>
                    <a:lstStyle/>
                    <a:p>
                      <a:pPr algn="l"/>
                      <a:r>
                        <a:rPr lang="da-DK" sz="1400">
                          <a:effectLst/>
                        </a:rPr>
                        <a:t>  1,000 cbm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400" dirty="0">
                          <a:effectLst/>
                        </a:rPr>
                        <a:t>T407/T408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4D4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0"/>
          <a:stretch/>
        </p:blipFill>
        <p:spPr bwMode="auto">
          <a:xfrm>
            <a:off x="-108520" y="89248"/>
            <a:ext cx="9162283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Distribution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4554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80112" y="116632"/>
            <a:ext cx="3106688" cy="1252728"/>
          </a:xfrm>
        </p:spPr>
        <p:txBody>
          <a:bodyPr/>
          <a:lstStyle/>
          <a:p>
            <a:r>
              <a:rPr lang="da-DK" dirty="0" smtClean="0"/>
              <a:t>Grenaa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702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48996" y="5805264"/>
            <a:ext cx="7408333" cy="608931"/>
          </a:xfrm>
        </p:spPr>
        <p:txBody>
          <a:bodyPr>
            <a:normAutofit fontScale="85000" lnSpcReduction="20000"/>
          </a:bodyPr>
          <a:lstStyle/>
          <a:p>
            <a:r>
              <a:rPr lang="da-DK" dirty="0" smtClean="0"/>
              <a:t>Den røde kurve er interessant. Den viser, at benzin i faste priser er steget med 25 ører per liter om året de seneste tyve år.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Markedet</a:t>
            </a:r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" y="1340768"/>
            <a:ext cx="9108504" cy="43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ølgeform">
  <a:themeElements>
    <a:clrScheme name="Bølg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ølg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1545</TotalTime>
  <Words>239</Words>
  <Application>Microsoft Office PowerPoint</Application>
  <PresentationFormat>Skærmshow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Bølgeform</vt:lpstr>
      <vt:lpstr>Dansk Biomethanol aps</vt:lpstr>
      <vt:lpstr>Distribution</vt:lpstr>
      <vt:lpstr>Råvarer</vt:lpstr>
      <vt:lpstr>Produktion</vt:lpstr>
      <vt:lpstr>Distribution</vt:lpstr>
      <vt:lpstr>Prøvestenen</vt:lpstr>
      <vt:lpstr>Distribution</vt:lpstr>
      <vt:lpstr>Grenaa</vt:lpstr>
      <vt:lpstr>Markedet</vt:lpstr>
      <vt:lpstr>Markedet</vt:lpstr>
      <vt:lpstr>Prognose</vt:lpstr>
      <vt:lpstr>Forbrugerpris Breakdown</vt:lpstr>
      <vt:lpstr>PowerPoint-præsentation</vt:lpstr>
      <vt:lpstr>Methanol Wins  </vt:lpstr>
      <vt:lpstr>Nobel Laureate and honorary member of the Danish Methanol Association.</vt:lpstr>
      <vt:lpstr>Distribution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 Biomethanol aps</dc:title>
  <dc:creator>Lars</dc:creator>
  <cp:lastModifiedBy>Lars</cp:lastModifiedBy>
  <cp:revision>29</cp:revision>
  <dcterms:created xsi:type="dcterms:W3CDTF">2013-09-28T04:46:39Z</dcterms:created>
  <dcterms:modified xsi:type="dcterms:W3CDTF">2013-09-29T19:41:10Z</dcterms:modified>
</cp:coreProperties>
</file>